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60"/>
  </p:normalViewPr>
  <p:slideViewPr>
    <p:cSldViewPr snapToGrid="0">
      <p:cViewPr varScale="1">
        <p:scale>
          <a:sx n="60" d="100"/>
          <a:sy n="60" d="100"/>
        </p:scale>
        <p:origin x="2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2/5/2021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2/5/2021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2/5/2021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Coping With race-related stress </a:t>
            </a:r>
            <a:endParaRPr lang="en-US" sz="3200" dirty="0"/>
          </a:p>
        </p:txBody>
      </p:sp>
    </p:spTree>
    <p:extLst>
      <p:ext uri="{BB962C8B-B14F-4D97-AF65-F5344CB8AC3E}">
        <p14:creationId xmlns:p14="http://schemas.microsoft.com/office/powerpoint/2010/main" val="1547125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2400" dirty="0"/>
              <a:t>Document acts of racism or intolerance. Don’t ignore or minimize your experiences, and think broadly about what could be an act of racism. It doesn’t have to be an overt act (e.g., teachers consistently not calling on you or minimizing your contributions, </a:t>
            </a:r>
            <a:r>
              <a:rPr lang="en-US" sz="2400" dirty="0" err="1"/>
              <a:t>etc</a:t>
            </a:r>
            <a:r>
              <a:rPr lang="en-US" sz="2400" dirty="0"/>
              <a:t>). Talk to someone you trust and report it.</a:t>
            </a:r>
          </a:p>
          <a:p>
            <a:endParaRPr lang="en-US" dirty="0"/>
          </a:p>
        </p:txBody>
      </p:sp>
    </p:spTree>
    <p:extLst>
      <p:ext uri="{BB962C8B-B14F-4D97-AF65-F5344CB8AC3E}">
        <p14:creationId xmlns:p14="http://schemas.microsoft.com/office/powerpoint/2010/main" val="920259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 strategic in social action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When attempting to change policy or procedures, it is important that you do </a:t>
            </a:r>
            <a:r>
              <a:rPr lang="en-US" dirty="0" smtClean="0"/>
              <a:t>this </a:t>
            </a:r>
            <a:r>
              <a:rPr lang="en-US" dirty="0"/>
              <a:t>effectively by</a:t>
            </a:r>
            <a:r>
              <a:rPr lang="en-US" dirty="0" smtClean="0"/>
              <a:t>:</a:t>
            </a:r>
          </a:p>
          <a:p>
            <a:r>
              <a:rPr lang="en-US" dirty="0"/>
              <a:t>Be clear about what it is you want to see change.</a:t>
            </a:r>
          </a:p>
          <a:p>
            <a:r>
              <a:rPr lang="en-US" dirty="0"/>
              <a:t>Be clear about how you see that change being implemented.</a:t>
            </a:r>
            <a:endParaRPr lang="en-US" sz="2000" dirty="0"/>
          </a:p>
          <a:p>
            <a:r>
              <a:rPr lang="en-US" dirty="0"/>
              <a:t>Make sure you talk to the person/department that will most likely be able to get you want you want.</a:t>
            </a:r>
            <a:endParaRPr lang="en-US" sz="2000" dirty="0"/>
          </a:p>
          <a:p>
            <a:r>
              <a:rPr lang="en-US" dirty="0"/>
              <a:t>Be mindful about timing (e.g., when is it the time to share your experiences and frustrations, when is it time to work on change and demands, when is it time to negotiate).</a:t>
            </a:r>
            <a:endParaRPr lang="en-US" sz="2000" dirty="0"/>
          </a:p>
          <a:p>
            <a:r>
              <a:rPr lang="en-US" dirty="0"/>
              <a:t>Don’t work in isolation. Get a team so that the work on these tasks aren’t so daunting for any one person.</a:t>
            </a:r>
            <a:endParaRPr lang="en-US" sz="2000" dirty="0"/>
          </a:p>
          <a:p>
            <a:endParaRPr lang="en-US" dirty="0"/>
          </a:p>
        </p:txBody>
      </p:sp>
    </p:spTree>
    <p:extLst>
      <p:ext uri="{BB962C8B-B14F-4D97-AF65-F5344CB8AC3E}">
        <p14:creationId xmlns:p14="http://schemas.microsoft.com/office/powerpoint/2010/main" val="3126775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 strategic in social action</a:t>
            </a:r>
          </a:p>
        </p:txBody>
      </p:sp>
      <p:sp>
        <p:nvSpPr>
          <p:cNvPr id="3" name="Content Placeholder 2"/>
          <p:cNvSpPr>
            <a:spLocks noGrp="1"/>
          </p:cNvSpPr>
          <p:nvPr>
            <p:ph idx="1"/>
          </p:nvPr>
        </p:nvSpPr>
        <p:spPr/>
        <p:txBody>
          <a:bodyPr/>
          <a:lstStyle/>
          <a:p>
            <a:r>
              <a:rPr lang="en-US" dirty="0"/>
              <a:t>Call people out when you witness acts of injustice and intolerance.</a:t>
            </a:r>
            <a:endParaRPr lang="en-US" sz="2000" dirty="0"/>
          </a:p>
          <a:p>
            <a:r>
              <a:rPr lang="en-US" dirty="0"/>
              <a:t>Try not to get discouraged. Change doesn’t happen overnight and movements are a long process. Remember that you are one cog in the wheel, and your contribution, no matter how small you may think it is, is a vital component of the movement.</a:t>
            </a:r>
            <a:endParaRPr lang="en-US" sz="2000" dirty="0"/>
          </a:p>
          <a:p>
            <a:r>
              <a:rPr lang="en-US" dirty="0"/>
              <a:t>Don’t underestimate the power you have to make change. Student involvement has been instrumental in starting major movements throughout history.</a:t>
            </a:r>
            <a:endParaRPr lang="en-US" sz="2000" dirty="0"/>
          </a:p>
          <a:p>
            <a:endParaRPr lang="en-US" dirty="0"/>
          </a:p>
        </p:txBody>
      </p:sp>
    </p:spTree>
    <p:extLst>
      <p:ext uri="{BB962C8B-B14F-4D97-AF65-F5344CB8AC3E}">
        <p14:creationId xmlns:p14="http://schemas.microsoft.com/office/powerpoint/2010/main" val="3945270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support network</a:t>
            </a:r>
            <a:endParaRPr lang="en-US" dirty="0"/>
          </a:p>
        </p:txBody>
      </p:sp>
      <p:sp>
        <p:nvSpPr>
          <p:cNvPr id="3" name="Content Placeholder 2"/>
          <p:cNvSpPr>
            <a:spLocks noGrp="1"/>
          </p:cNvSpPr>
          <p:nvPr>
            <p:ph idx="1"/>
          </p:nvPr>
        </p:nvSpPr>
        <p:spPr/>
        <p:txBody>
          <a:bodyPr/>
          <a:lstStyle/>
          <a:p>
            <a:r>
              <a:rPr lang="en-US" sz="2400" dirty="0"/>
              <a:t>You are not the only person dealing with race-related stress and connecting with other people with similar experiences and feelings can help you successfully navigate racism.</a:t>
            </a:r>
          </a:p>
          <a:p>
            <a:endParaRPr lang="en-US" dirty="0"/>
          </a:p>
        </p:txBody>
      </p:sp>
    </p:spTree>
    <p:extLst>
      <p:ext uri="{BB962C8B-B14F-4D97-AF65-F5344CB8AC3E}">
        <p14:creationId xmlns:p14="http://schemas.microsoft.com/office/powerpoint/2010/main" val="1308197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spirituality</a:t>
            </a:r>
            <a:endParaRPr lang="en-US" dirty="0"/>
          </a:p>
        </p:txBody>
      </p:sp>
      <p:sp>
        <p:nvSpPr>
          <p:cNvPr id="3" name="Content Placeholder 2"/>
          <p:cNvSpPr>
            <a:spLocks noGrp="1"/>
          </p:cNvSpPr>
          <p:nvPr>
            <p:ph idx="1"/>
          </p:nvPr>
        </p:nvSpPr>
        <p:spPr/>
        <p:txBody>
          <a:bodyPr/>
          <a:lstStyle/>
          <a:p>
            <a:r>
              <a:rPr lang="en-US" sz="2400" dirty="0"/>
              <a:t>If spirituality plays an important role in your life, utilize your belief system as a way to cope with stress. This could involve connecting with others who share your spiritual beliefs, confiding in your spiritual leaders, or participating in your spiritual rituals (e.g., prayer, meditation).</a:t>
            </a:r>
          </a:p>
          <a:p>
            <a:endParaRPr lang="en-US" dirty="0"/>
          </a:p>
        </p:txBody>
      </p:sp>
    </p:spTree>
    <p:extLst>
      <p:ext uri="{BB962C8B-B14F-4D97-AF65-F5344CB8AC3E}">
        <p14:creationId xmlns:p14="http://schemas.microsoft.com/office/powerpoint/2010/main" val="2785749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positive cultural identity </a:t>
            </a:r>
            <a:endParaRPr lang="en-US" dirty="0"/>
          </a:p>
        </p:txBody>
      </p:sp>
      <p:sp>
        <p:nvSpPr>
          <p:cNvPr id="3" name="Content Placeholder 2"/>
          <p:cNvSpPr>
            <a:spLocks noGrp="1"/>
          </p:cNvSpPr>
          <p:nvPr>
            <p:ph idx="1"/>
          </p:nvPr>
        </p:nvSpPr>
        <p:spPr/>
        <p:txBody>
          <a:bodyPr/>
          <a:lstStyle/>
          <a:p>
            <a:r>
              <a:rPr lang="en-US" sz="2400" dirty="0"/>
              <a:t>Having a positive cultural identity and strong sense of self is particularly helpful in combating race-related stress, and stereotype threat.</a:t>
            </a:r>
          </a:p>
          <a:p>
            <a:endParaRPr lang="en-US" dirty="0"/>
          </a:p>
        </p:txBody>
      </p:sp>
    </p:spTree>
    <p:extLst>
      <p:ext uri="{BB962C8B-B14F-4D97-AF65-F5344CB8AC3E}">
        <p14:creationId xmlns:p14="http://schemas.microsoft.com/office/powerpoint/2010/main" val="30305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thinking </a:t>
            </a:r>
            <a:endParaRPr lang="en-US" dirty="0"/>
          </a:p>
        </p:txBody>
      </p:sp>
      <p:sp>
        <p:nvSpPr>
          <p:cNvPr id="3" name="Content Placeholder 2"/>
          <p:cNvSpPr>
            <a:spLocks noGrp="1"/>
          </p:cNvSpPr>
          <p:nvPr>
            <p:ph idx="1"/>
          </p:nvPr>
        </p:nvSpPr>
        <p:spPr/>
        <p:txBody>
          <a:bodyPr/>
          <a:lstStyle/>
          <a:p>
            <a:r>
              <a:rPr lang="en-US" sz="2400" dirty="0"/>
              <a:t>Make positive reinterpretations of negative thoughts and reframe negative situations with a </a:t>
            </a:r>
            <a:r>
              <a:rPr lang="en-US" sz="2400" b="1" u="sng" dirty="0"/>
              <a:t>three</a:t>
            </a:r>
            <a:r>
              <a:rPr lang="en-US" sz="2400" dirty="0"/>
              <a:t> step process:</a:t>
            </a:r>
          </a:p>
          <a:p>
            <a:endParaRPr lang="en-US" dirty="0"/>
          </a:p>
        </p:txBody>
      </p:sp>
    </p:spTree>
    <p:extLst>
      <p:ext uri="{BB962C8B-B14F-4D97-AF65-F5344CB8AC3E}">
        <p14:creationId xmlns:p14="http://schemas.microsoft.com/office/powerpoint/2010/main" val="3568620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Identify negative feelings</a:t>
            </a:r>
            <a:endParaRPr lang="en-US" dirty="0"/>
          </a:p>
        </p:txBody>
      </p:sp>
      <p:sp>
        <p:nvSpPr>
          <p:cNvPr id="3" name="Content Placeholder 2"/>
          <p:cNvSpPr>
            <a:spLocks noGrp="1"/>
          </p:cNvSpPr>
          <p:nvPr>
            <p:ph idx="1"/>
          </p:nvPr>
        </p:nvSpPr>
        <p:spPr/>
        <p:txBody>
          <a:bodyPr/>
          <a:lstStyle/>
          <a:p>
            <a:r>
              <a:rPr lang="en-US" sz="2400" dirty="0" smtClean="0"/>
              <a:t>For </a:t>
            </a:r>
            <a:r>
              <a:rPr lang="en-US" sz="2400" dirty="0"/>
              <a:t>instance, a failing grade on an examination may lead to the negative thought “I made a mistake taking this class.”</a:t>
            </a:r>
          </a:p>
          <a:p>
            <a:endParaRPr lang="en-US" dirty="0"/>
          </a:p>
        </p:txBody>
      </p:sp>
    </p:spTree>
    <p:extLst>
      <p:ext uri="{BB962C8B-B14F-4D97-AF65-F5344CB8AC3E}">
        <p14:creationId xmlns:p14="http://schemas.microsoft.com/office/powerpoint/2010/main" val="327842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 a reality check</a:t>
            </a:r>
            <a:endParaRPr lang="en-US" dirty="0"/>
          </a:p>
        </p:txBody>
      </p:sp>
      <p:sp>
        <p:nvSpPr>
          <p:cNvPr id="3" name="Content Placeholder 2"/>
          <p:cNvSpPr>
            <a:spLocks noGrp="1"/>
          </p:cNvSpPr>
          <p:nvPr>
            <p:ph idx="1"/>
          </p:nvPr>
        </p:nvSpPr>
        <p:spPr/>
        <p:txBody>
          <a:bodyPr>
            <a:normAutofit lnSpcReduction="10000"/>
          </a:bodyPr>
          <a:lstStyle/>
          <a:p>
            <a:r>
              <a:rPr lang="en-US" sz="2400" dirty="0"/>
              <a:t>Understand that your feelings can often distort the reality of the situation. </a:t>
            </a:r>
            <a:endParaRPr lang="en-US" sz="2400" dirty="0" smtClean="0"/>
          </a:p>
          <a:p>
            <a:r>
              <a:rPr lang="en-US" sz="2400" dirty="0" smtClean="0"/>
              <a:t>Think </a:t>
            </a:r>
            <a:r>
              <a:rPr lang="en-US" sz="2400" dirty="0"/>
              <a:t>of examples that counter the negative thoughts and feelings that you are experiencing</a:t>
            </a:r>
            <a:r>
              <a:rPr lang="en-US" sz="2400" dirty="0" smtClean="0"/>
              <a:t>.</a:t>
            </a:r>
          </a:p>
          <a:p>
            <a:pPr lvl="1"/>
            <a:r>
              <a:rPr lang="en-US" sz="2200" dirty="0" smtClean="0"/>
              <a:t> </a:t>
            </a:r>
            <a:r>
              <a:rPr lang="en-US" sz="2200" dirty="0"/>
              <a:t>For instance, my past academic performance made teachers think I could handle this difficult class. Additionally, failure on one examination does not automatically indicate that you cannot succeed in any of your classes.</a:t>
            </a:r>
          </a:p>
          <a:p>
            <a:endParaRPr lang="en-US" dirty="0"/>
          </a:p>
        </p:txBody>
      </p:sp>
    </p:spTree>
    <p:extLst>
      <p:ext uri="{BB962C8B-B14F-4D97-AF65-F5344CB8AC3E}">
        <p14:creationId xmlns:p14="http://schemas.microsoft.com/office/powerpoint/2010/main" val="2671461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Make a positive reinterpretation</a:t>
            </a:r>
            <a:endParaRPr lang="en-US" dirty="0"/>
          </a:p>
        </p:txBody>
      </p:sp>
      <p:sp>
        <p:nvSpPr>
          <p:cNvPr id="3" name="Content Placeholder 2"/>
          <p:cNvSpPr>
            <a:spLocks noGrp="1"/>
          </p:cNvSpPr>
          <p:nvPr>
            <p:ph idx="1"/>
          </p:nvPr>
        </p:nvSpPr>
        <p:spPr/>
        <p:txBody>
          <a:bodyPr>
            <a:normAutofit fontScale="92500"/>
          </a:bodyPr>
          <a:lstStyle/>
          <a:p>
            <a:r>
              <a:rPr lang="en-US" sz="2400" dirty="0"/>
              <a:t>You can reframe the initial negative thought by saying “The teacher accepted me in her/his class because they believe in my potential to succeed” and “I know I am a highly capable person and I can improve my academic performance with additional support.” </a:t>
            </a:r>
            <a:endParaRPr lang="en-US" sz="2400" dirty="0" smtClean="0"/>
          </a:p>
          <a:p>
            <a:r>
              <a:rPr lang="en-US" sz="2400" dirty="0" smtClean="0"/>
              <a:t>You </a:t>
            </a:r>
            <a:r>
              <a:rPr lang="en-US" sz="2400" dirty="0"/>
              <a:t>can also reframe your experiences with racism with statements such as “This can only make me stronger” or “My elders have gone through this and persevered and so can I.”</a:t>
            </a:r>
            <a:endParaRPr lang="en-US" sz="2400" dirty="0"/>
          </a:p>
        </p:txBody>
      </p:sp>
    </p:spTree>
    <p:extLst>
      <p:ext uri="{BB962C8B-B14F-4D97-AF65-F5344CB8AC3E}">
        <p14:creationId xmlns:p14="http://schemas.microsoft.com/office/powerpoint/2010/main" val="1660791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Become involved in social </a:t>
            </a:r>
            <a:r>
              <a:rPr lang="en-US" dirty="0" smtClean="0"/>
              <a:t>action</a:t>
            </a:r>
            <a:r>
              <a:rPr lang="en-US" dirty="0"/>
              <a:t/>
            </a:r>
            <a:br>
              <a:rPr lang="en-US" dirty="0"/>
            </a:br>
            <a:endParaRPr lang="en-US" dirty="0"/>
          </a:p>
        </p:txBody>
      </p:sp>
    </p:spTree>
    <p:extLst>
      <p:ext uri="{BB962C8B-B14F-4D97-AF65-F5344CB8AC3E}">
        <p14:creationId xmlns:p14="http://schemas.microsoft.com/office/powerpoint/2010/main" val="81995667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59</TotalTime>
  <Words>594</Words>
  <Application>Microsoft Office PowerPoint</Application>
  <PresentationFormat>Widescreen</PresentationFormat>
  <Paragraphs>31</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Parcel</vt:lpstr>
      <vt:lpstr>Coping With race-related stress </vt:lpstr>
      <vt:lpstr>Build a support network</vt:lpstr>
      <vt:lpstr>spirituality</vt:lpstr>
      <vt:lpstr>positive cultural identity </vt:lpstr>
      <vt:lpstr>Positive thinking </vt:lpstr>
      <vt:lpstr>Identify negative feelings</vt:lpstr>
      <vt:lpstr>Perform a reality check</vt:lpstr>
      <vt:lpstr>Make a positive reinterpretation</vt:lpstr>
      <vt:lpstr>Become involved in social action </vt:lpstr>
      <vt:lpstr>PowerPoint Presentation</vt:lpstr>
      <vt:lpstr>Be strategic in social action</vt:lpstr>
      <vt:lpstr>Be strategic in social action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Coping With race-related stress</dc:title>
  <dc:creator>Hopkins, Gerard L</dc:creator>
  <cp:lastModifiedBy>Hopkins, Gerard L</cp:lastModifiedBy>
  <cp:revision>6</cp:revision>
  <dcterms:created xsi:type="dcterms:W3CDTF">2021-02-05T17:31:13Z</dcterms:created>
  <dcterms:modified xsi:type="dcterms:W3CDTF">2021-02-05T18:30:17Z</dcterms:modified>
</cp:coreProperties>
</file>